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67" r:id="rId2"/>
    <p:sldId id="257" r:id="rId3"/>
    <p:sldId id="265" r:id="rId4"/>
    <p:sldId id="275" r:id="rId5"/>
    <p:sldId id="276" r:id="rId6"/>
    <p:sldId id="263" r:id="rId7"/>
    <p:sldId id="259" r:id="rId8"/>
    <p:sldId id="261" r:id="rId9"/>
    <p:sldId id="268" r:id="rId10"/>
    <p:sldId id="269" r:id="rId11"/>
    <p:sldId id="270" r:id="rId12"/>
    <p:sldId id="271" r:id="rId13"/>
    <p:sldId id="272" r:id="rId14"/>
    <p:sldId id="273" r:id="rId15"/>
    <p:sldId id="274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9BFF54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98" d="100"/>
          <a:sy n="98" d="100"/>
        </p:scale>
        <p:origin x="-48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printerSettings" Target="printerSettings/printerSettings1.bin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BB234-4CD2-8B45-8EAE-F8C6F65ABD34}" type="datetimeFigureOut">
              <a:rPr lang="en-US" smtClean="0"/>
              <a:pPr/>
              <a:t>11/14/11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2BC082-FDC3-2441-ABB5-D43DFCA24F4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BB234-4CD2-8B45-8EAE-F8C6F65ABD34}" type="datetimeFigureOut">
              <a:rPr lang="en-US" smtClean="0"/>
              <a:pPr/>
              <a:t>11/14/11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2BC082-FDC3-2441-ABB5-D43DFCA24F4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BB234-4CD2-8B45-8EAE-F8C6F65ABD34}" type="datetimeFigureOut">
              <a:rPr lang="en-US" smtClean="0"/>
              <a:pPr/>
              <a:t>11/14/11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2BC082-FDC3-2441-ABB5-D43DFCA24F4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BB234-4CD2-8B45-8EAE-F8C6F65ABD34}" type="datetimeFigureOut">
              <a:rPr lang="en-US" smtClean="0"/>
              <a:pPr/>
              <a:t>11/14/11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2BC082-FDC3-2441-ABB5-D43DFCA24F4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BB234-4CD2-8B45-8EAE-F8C6F65ABD34}" type="datetimeFigureOut">
              <a:rPr lang="en-US" smtClean="0"/>
              <a:pPr/>
              <a:t>11/14/11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2BC082-FDC3-2441-ABB5-D43DFCA24F4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BB234-4CD2-8B45-8EAE-F8C6F65ABD34}" type="datetimeFigureOut">
              <a:rPr lang="en-US" smtClean="0"/>
              <a:pPr/>
              <a:t>11/14/11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2BC082-FDC3-2441-ABB5-D43DFCA24F4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BB234-4CD2-8B45-8EAE-F8C6F65ABD34}" type="datetimeFigureOut">
              <a:rPr lang="en-US" smtClean="0"/>
              <a:pPr/>
              <a:t>11/14/11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2BC082-FDC3-2441-ABB5-D43DFCA24F4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BB234-4CD2-8B45-8EAE-F8C6F65ABD34}" type="datetimeFigureOut">
              <a:rPr lang="en-US" smtClean="0"/>
              <a:pPr/>
              <a:t>11/14/11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2BC082-FDC3-2441-ABB5-D43DFCA24F4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BB234-4CD2-8B45-8EAE-F8C6F65ABD34}" type="datetimeFigureOut">
              <a:rPr lang="en-US" smtClean="0"/>
              <a:pPr/>
              <a:t>11/14/11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2BC082-FDC3-2441-ABB5-D43DFCA24F4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BB234-4CD2-8B45-8EAE-F8C6F65ABD34}" type="datetimeFigureOut">
              <a:rPr lang="en-US" smtClean="0"/>
              <a:pPr/>
              <a:t>11/14/11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2BC082-FDC3-2441-ABB5-D43DFCA24F4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BB234-4CD2-8B45-8EAE-F8C6F65ABD34}" type="datetimeFigureOut">
              <a:rPr lang="en-US" smtClean="0"/>
              <a:pPr/>
              <a:t>11/14/11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2BC082-FDC3-2441-ABB5-D43DFCA24F4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6BB234-4CD2-8B45-8EAE-F8C6F65ABD34}" type="datetimeFigureOut">
              <a:rPr lang="en-US" smtClean="0"/>
              <a:pPr/>
              <a:t>11/14/11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2BC082-FDC3-2441-ABB5-D43DFCA24F4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-4580" y="121849"/>
            <a:ext cx="9144000" cy="290079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5500" b="1" i="1" dirty="0" smtClean="0">
                <a:latin typeface="AbcPrint"/>
                <a:ea typeface="Wingdings"/>
                <a:cs typeface="AbcPrint"/>
              </a:rPr>
              <a:t>The Bremen Town Musicians</a:t>
            </a:r>
          </a:p>
          <a:p>
            <a:pPr algn="ctr"/>
            <a:r>
              <a:rPr lang="en-US" sz="3000" b="1" dirty="0" smtClean="0">
                <a:latin typeface="AbcPrint"/>
                <a:ea typeface="Wingdings"/>
                <a:cs typeface="AbcPrint"/>
              </a:rPr>
              <a:t>High Frequency Words</a:t>
            </a:r>
          </a:p>
          <a:p>
            <a:pPr algn="ctr"/>
            <a:endParaRPr lang="en-US" sz="3000" b="1" dirty="0">
              <a:latin typeface="AbcPrint"/>
              <a:ea typeface="Wingdings"/>
              <a:cs typeface="AbcPrint"/>
            </a:endParaRPr>
          </a:p>
          <a:p>
            <a:pPr algn="ctr"/>
            <a:endParaRPr lang="en-US" sz="3000" b="1" dirty="0" smtClean="0">
              <a:latin typeface="AbcPrint"/>
              <a:ea typeface="Wingdings"/>
              <a:cs typeface="AbcPrint"/>
            </a:endParaRPr>
          </a:p>
          <a:p>
            <a:r>
              <a:rPr lang="en-US" sz="3750" b="1" dirty="0" err="1" smtClean="0">
                <a:latin typeface="Wingdings"/>
                <a:ea typeface="Wingdings"/>
                <a:cs typeface="Wingdings"/>
              </a:rPr>
              <a:t></a:t>
            </a:r>
            <a:r>
              <a:rPr lang="en-US" sz="3500" b="1" dirty="0" smtClean="0">
                <a:latin typeface="AbcPrint"/>
                <a:cs typeface="AbcPrint"/>
              </a:rPr>
              <a:t> </a:t>
            </a:r>
            <a:r>
              <a:rPr lang="en-US" sz="1750" b="1" dirty="0" smtClean="0">
                <a:latin typeface="AbcPrint"/>
                <a:cs typeface="AbcPrint"/>
              </a:rPr>
              <a:t>Recognize high-frequency words in order to improve reading fluency.</a:t>
            </a:r>
            <a:endParaRPr lang="en-US" sz="1750" b="1" dirty="0">
              <a:latin typeface="AbcPrint"/>
              <a:cs typeface="AbcPrint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1" y="3021055"/>
            <a:ext cx="9143999" cy="1588"/>
          </a:xfrm>
          <a:prstGeom prst="line">
            <a:avLst/>
          </a:prstGeom>
          <a:ln w="76200" cap="rnd" cmpd="sng">
            <a:solidFill>
              <a:schemeClr val="tx1"/>
            </a:solidFill>
            <a:prstDash val="sysDot"/>
            <a:rou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1832391"/>
            <a:ext cx="7772400" cy="1470025"/>
          </a:xfrm>
        </p:spPr>
        <p:txBody>
          <a:bodyPr>
            <a:noAutofit/>
          </a:bodyPr>
          <a:lstStyle/>
          <a:p>
            <a:r>
              <a:rPr lang="en-US" sz="15000" b="1" dirty="0" smtClean="0">
                <a:latin typeface="AbcPrint"/>
                <a:cs typeface="AbcPrint"/>
              </a:rPr>
              <a:t>mill</a:t>
            </a:r>
            <a:endParaRPr lang="en-US" sz="15000" b="1" dirty="0">
              <a:latin typeface="AbcPrint"/>
              <a:cs typeface="AbcPrin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-4580" y="0"/>
            <a:ext cx="9144000" cy="66941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750" b="1" dirty="0" err="1" smtClean="0">
                <a:latin typeface="Wingdings"/>
                <a:ea typeface="Wingdings"/>
                <a:cs typeface="Wingdings"/>
              </a:rPr>
              <a:t></a:t>
            </a:r>
            <a:r>
              <a:rPr lang="en-US" sz="3500" b="1" dirty="0" smtClean="0">
                <a:latin typeface="AbcPrint"/>
                <a:cs typeface="AbcPrint"/>
              </a:rPr>
              <a:t> </a:t>
            </a:r>
            <a:r>
              <a:rPr lang="en-US" sz="1750" b="1" dirty="0" smtClean="0">
                <a:latin typeface="AbcPrint"/>
                <a:cs typeface="AbcPrint"/>
              </a:rPr>
              <a:t>Define vocabulary words in order to improve reading comprehension.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5641" y="765514"/>
            <a:ext cx="9143999" cy="1588"/>
          </a:xfrm>
          <a:prstGeom prst="line">
            <a:avLst/>
          </a:prstGeom>
          <a:ln w="76200" cap="rnd" cmpd="sng">
            <a:solidFill>
              <a:schemeClr val="tx1"/>
            </a:solidFill>
            <a:prstDash val="sysDot"/>
            <a:rou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itle 3"/>
          <p:cNvSpPr txBox="1">
            <a:spLocks/>
          </p:cNvSpPr>
          <p:nvPr/>
        </p:nvSpPr>
        <p:spPr>
          <a:xfrm>
            <a:off x="39722" y="4231476"/>
            <a:ext cx="9073779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7000" b="1" dirty="0" smtClean="0">
                <a:latin typeface="AbcPrint"/>
                <a:ea typeface="+mj-ea"/>
                <a:cs typeface="AbcPrint"/>
              </a:rPr>
              <a:t>-a building where grain is crushed into flour</a:t>
            </a:r>
            <a:endParaRPr kumimoji="0" lang="en-US" sz="7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bcPrint"/>
              <a:ea typeface="+mj-ea"/>
              <a:cs typeface="AbcPrin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1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1832391"/>
            <a:ext cx="7772400" cy="1470025"/>
          </a:xfrm>
        </p:spPr>
        <p:txBody>
          <a:bodyPr>
            <a:noAutofit/>
          </a:bodyPr>
          <a:lstStyle/>
          <a:p>
            <a:r>
              <a:rPr lang="en-US" sz="15000" b="1" dirty="0" smtClean="0">
                <a:latin typeface="AbcPrint"/>
                <a:cs typeface="AbcPrint"/>
              </a:rPr>
              <a:t>musician</a:t>
            </a:r>
            <a:endParaRPr lang="en-US" sz="15000" b="1" dirty="0">
              <a:latin typeface="AbcPrint"/>
              <a:cs typeface="AbcPrin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-4580" y="0"/>
            <a:ext cx="9144000" cy="66941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750" b="1" dirty="0" err="1" smtClean="0">
                <a:latin typeface="Wingdings"/>
                <a:ea typeface="Wingdings"/>
                <a:cs typeface="Wingdings"/>
              </a:rPr>
              <a:t></a:t>
            </a:r>
            <a:r>
              <a:rPr lang="en-US" sz="3500" b="1" dirty="0" smtClean="0">
                <a:latin typeface="AbcPrint"/>
                <a:cs typeface="AbcPrint"/>
              </a:rPr>
              <a:t> </a:t>
            </a:r>
            <a:r>
              <a:rPr lang="en-US" sz="1750" b="1" dirty="0" smtClean="0">
                <a:latin typeface="AbcPrint"/>
                <a:cs typeface="AbcPrint"/>
              </a:rPr>
              <a:t>Define vocabulary words in order to improve reading comprehension.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5641" y="765514"/>
            <a:ext cx="9143999" cy="1588"/>
          </a:xfrm>
          <a:prstGeom prst="line">
            <a:avLst/>
          </a:prstGeom>
          <a:ln w="76200" cap="rnd" cmpd="sng">
            <a:solidFill>
              <a:schemeClr val="tx1"/>
            </a:solidFill>
            <a:prstDash val="sysDot"/>
            <a:rou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itle 3"/>
          <p:cNvSpPr txBox="1">
            <a:spLocks/>
          </p:cNvSpPr>
          <p:nvPr/>
        </p:nvSpPr>
        <p:spPr>
          <a:xfrm>
            <a:off x="39722" y="4231476"/>
            <a:ext cx="9073779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7000" b="1" dirty="0" smtClean="0">
                <a:latin typeface="AbcPrint"/>
                <a:ea typeface="+mj-ea"/>
                <a:cs typeface="AbcPrint"/>
              </a:rPr>
              <a:t>-someone who </a:t>
            </a:r>
            <a:r>
              <a:rPr lang="en-US" sz="7000" b="1" dirty="0" smtClean="0">
                <a:latin typeface="AbcPrint"/>
                <a:ea typeface="+mj-ea"/>
                <a:cs typeface="AbcPrint"/>
              </a:rPr>
              <a:t>plays music</a:t>
            </a:r>
            <a:endParaRPr kumimoji="0" lang="en-US" sz="7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bcPrint"/>
              <a:ea typeface="+mj-ea"/>
              <a:cs typeface="AbcPrin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1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1832391"/>
            <a:ext cx="7772400" cy="1470025"/>
          </a:xfrm>
        </p:spPr>
        <p:txBody>
          <a:bodyPr>
            <a:noAutofit/>
          </a:bodyPr>
          <a:lstStyle/>
          <a:p>
            <a:r>
              <a:rPr lang="en-US" sz="13000" b="1" dirty="0" smtClean="0">
                <a:latin typeface="AbcPrint"/>
                <a:cs typeface="AbcPrint"/>
              </a:rPr>
              <a:t>excitement</a:t>
            </a:r>
            <a:endParaRPr lang="en-US" sz="13000" b="1" dirty="0">
              <a:latin typeface="AbcPrint"/>
              <a:cs typeface="AbcPrin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-4580" y="0"/>
            <a:ext cx="9144000" cy="66941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750" b="1" dirty="0" err="1" smtClean="0">
                <a:latin typeface="Wingdings"/>
                <a:ea typeface="Wingdings"/>
                <a:cs typeface="Wingdings"/>
              </a:rPr>
              <a:t></a:t>
            </a:r>
            <a:r>
              <a:rPr lang="en-US" sz="3500" b="1" dirty="0" smtClean="0">
                <a:latin typeface="AbcPrint"/>
                <a:cs typeface="AbcPrint"/>
              </a:rPr>
              <a:t> </a:t>
            </a:r>
            <a:r>
              <a:rPr lang="en-US" sz="1750" b="1" dirty="0" smtClean="0">
                <a:latin typeface="AbcPrint"/>
                <a:cs typeface="AbcPrint"/>
              </a:rPr>
              <a:t>Define vocabulary words in order to improve reading comprehension.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5641" y="765514"/>
            <a:ext cx="9143999" cy="1588"/>
          </a:xfrm>
          <a:prstGeom prst="line">
            <a:avLst/>
          </a:prstGeom>
          <a:ln w="76200" cap="rnd" cmpd="sng">
            <a:solidFill>
              <a:schemeClr val="tx1"/>
            </a:solidFill>
            <a:prstDash val="sysDot"/>
            <a:rou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itle 3"/>
          <p:cNvSpPr txBox="1">
            <a:spLocks/>
          </p:cNvSpPr>
          <p:nvPr/>
        </p:nvSpPr>
        <p:spPr>
          <a:xfrm>
            <a:off x="39722" y="4231476"/>
            <a:ext cx="9073779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7000" b="1" dirty="0" smtClean="0">
                <a:latin typeface="AbcPrint"/>
                <a:ea typeface="+mj-ea"/>
                <a:cs typeface="AbcPrint"/>
              </a:rPr>
              <a:t>-a feeling of being very happy</a:t>
            </a:r>
            <a:endParaRPr kumimoji="0" lang="en-US" sz="7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bcPrint"/>
              <a:ea typeface="+mj-ea"/>
              <a:cs typeface="AbcPrin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1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1832391"/>
            <a:ext cx="7772400" cy="1470025"/>
          </a:xfrm>
        </p:spPr>
        <p:txBody>
          <a:bodyPr>
            <a:noAutofit/>
          </a:bodyPr>
          <a:lstStyle/>
          <a:p>
            <a:r>
              <a:rPr lang="en-US" sz="15000" b="1" dirty="0" smtClean="0">
                <a:latin typeface="AbcPrint"/>
                <a:cs typeface="AbcPrint"/>
              </a:rPr>
              <a:t>robbers</a:t>
            </a:r>
            <a:endParaRPr lang="en-US" sz="15000" b="1" dirty="0">
              <a:latin typeface="AbcPrint"/>
              <a:cs typeface="AbcPrin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-4580" y="0"/>
            <a:ext cx="9144000" cy="66941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750" b="1" dirty="0" err="1" smtClean="0">
                <a:latin typeface="Wingdings"/>
                <a:ea typeface="Wingdings"/>
                <a:cs typeface="Wingdings"/>
              </a:rPr>
              <a:t></a:t>
            </a:r>
            <a:r>
              <a:rPr lang="en-US" sz="3500" b="1" dirty="0" smtClean="0">
                <a:latin typeface="AbcPrint"/>
                <a:cs typeface="AbcPrint"/>
              </a:rPr>
              <a:t> </a:t>
            </a:r>
            <a:r>
              <a:rPr lang="en-US" sz="1750" b="1" dirty="0" smtClean="0">
                <a:latin typeface="AbcPrint"/>
                <a:cs typeface="AbcPrint"/>
              </a:rPr>
              <a:t>Define vocabulary words in order to improve reading comprehension.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5641" y="765514"/>
            <a:ext cx="9143999" cy="1588"/>
          </a:xfrm>
          <a:prstGeom prst="line">
            <a:avLst/>
          </a:prstGeom>
          <a:ln w="76200" cap="rnd" cmpd="sng">
            <a:solidFill>
              <a:schemeClr val="tx1"/>
            </a:solidFill>
            <a:prstDash val="sysDot"/>
            <a:rou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itle 3"/>
          <p:cNvSpPr txBox="1">
            <a:spLocks/>
          </p:cNvSpPr>
          <p:nvPr/>
        </p:nvSpPr>
        <p:spPr>
          <a:xfrm>
            <a:off x="39722" y="4451762"/>
            <a:ext cx="9073779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9000" b="1" dirty="0" smtClean="0">
                <a:latin typeface="AbcPrint"/>
                <a:ea typeface="+mj-ea"/>
                <a:cs typeface="AbcPrint"/>
              </a:rPr>
              <a:t>-people who steal</a:t>
            </a:r>
            <a:endParaRPr kumimoji="0" lang="en-US" sz="9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bcPrint"/>
              <a:ea typeface="+mj-ea"/>
              <a:cs typeface="AbcPrin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1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1832391"/>
            <a:ext cx="7772400" cy="1470025"/>
          </a:xfrm>
        </p:spPr>
        <p:txBody>
          <a:bodyPr>
            <a:noAutofit/>
          </a:bodyPr>
          <a:lstStyle/>
          <a:p>
            <a:r>
              <a:rPr lang="en-US" sz="15000" b="1" dirty="0" smtClean="0">
                <a:latin typeface="AbcPrint"/>
                <a:cs typeface="AbcPrint"/>
              </a:rPr>
              <a:t>monsters</a:t>
            </a:r>
            <a:endParaRPr lang="en-US" sz="15000" b="1" dirty="0">
              <a:latin typeface="AbcPrint"/>
              <a:cs typeface="AbcPrin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-4580" y="0"/>
            <a:ext cx="9144000" cy="66941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750" b="1" dirty="0" err="1" smtClean="0">
                <a:latin typeface="Wingdings"/>
                <a:ea typeface="Wingdings"/>
                <a:cs typeface="Wingdings"/>
              </a:rPr>
              <a:t></a:t>
            </a:r>
            <a:r>
              <a:rPr lang="en-US" sz="3500" b="1" dirty="0" smtClean="0">
                <a:latin typeface="AbcPrint"/>
                <a:cs typeface="AbcPrint"/>
              </a:rPr>
              <a:t> </a:t>
            </a:r>
            <a:r>
              <a:rPr lang="en-US" sz="1750" b="1" dirty="0" smtClean="0">
                <a:latin typeface="AbcPrint"/>
                <a:cs typeface="AbcPrint"/>
              </a:rPr>
              <a:t>Define vocabulary words in order to improve reading comprehension.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5641" y="765514"/>
            <a:ext cx="9143999" cy="1588"/>
          </a:xfrm>
          <a:prstGeom prst="line">
            <a:avLst/>
          </a:prstGeom>
          <a:ln w="76200" cap="rnd" cmpd="sng">
            <a:solidFill>
              <a:schemeClr val="tx1"/>
            </a:solidFill>
            <a:prstDash val="sysDot"/>
            <a:rou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itle 3"/>
          <p:cNvSpPr txBox="1">
            <a:spLocks/>
          </p:cNvSpPr>
          <p:nvPr/>
        </p:nvSpPr>
        <p:spPr>
          <a:xfrm>
            <a:off x="39722" y="4231476"/>
            <a:ext cx="9073779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9500" b="1" dirty="0" smtClean="0">
                <a:latin typeface="AbcPrint"/>
                <a:ea typeface="+mj-ea"/>
                <a:cs typeface="AbcPrint"/>
              </a:rPr>
              <a:t>-</a:t>
            </a:r>
            <a:r>
              <a:rPr lang="en-US" sz="9500" b="1" smtClean="0">
                <a:latin typeface="AbcPrint"/>
                <a:ea typeface="+mj-ea"/>
                <a:cs typeface="AbcPrint"/>
              </a:rPr>
              <a:t>scary creatures</a:t>
            </a:r>
            <a:endParaRPr kumimoji="0" lang="en-US" sz="95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bcPrint"/>
              <a:ea typeface="+mj-ea"/>
              <a:cs typeface="AbcPrin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1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1832391"/>
            <a:ext cx="7772400" cy="1470025"/>
          </a:xfrm>
        </p:spPr>
        <p:txBody>
          <a:bodyPr>
            <a:noAutofit/>
          </a:bodyPr>
          <a:lstStyle/>
          <a:p>
            <a:r>
              <a:rPr lang="en-US" sz="12000" b="1" dirty="0" err="1" smtClean="0">
                <a:latin typeface="AbcPrint"/>
                <a:cs typeface="AbcPrint"/>
              </a:rPr>
              <a:t>embarassed</a:t>
            </a:r>
            <a:endParaRPr lang="en-US" sz="12000" b="1" dirty="0">
              <a:latin typeface="AbcPrint"/>
              <a:cs typeface="AbcPrin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-4580" y="0"/>
            <a:ext cx="9144000" cy="66941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750" b="1" dirty="0" err="1" smtClean="0">
                <a:latin typeface="Wingdings"/>
                <a:ea typeface="Wingdings"/>
                <a:cs typeface="Wingdings"/>
              </a:rPr>
              <a:t></a:t>
            </a:r>
            <a:r>
              <a:rPr lang="en-US" sz="3500" b="1" dirty="0" smtClean="0">
                <a:latin typeface="AbcPrint"/>
                <a:cs typeface="AbcPrint"/>
              </a:rPr>
              <a:t> </a:t>
            </a:r>
            <a:r>
              <a:rPr lang="en-US" sz="1750" b="1" dirty="0" smtClean="0">
                <a:latin typeface="AbcPrint"/>
                <a:cs typeface="AbcPrint"/>
              </a:rPr>
              <a:t>Define vocabulary words in order to improve reading comprehension.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5641" y="765514"/>
            <a:ext cx="9143999" cy="1588"/>
          </a:xfrm>
          <a:prstGeom prst="line">
            <a:avLst/>
          </a:prstGeom>
          <a:ln w="76200" cap="rnd" cmpd="sng">
            <a:solidFill>
              <a:schemeClr val="tx1"/>
            </a:solidFill>
            <a:prstDash val="sysDot"/>
            <a:rou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itle 3"/>
          <p:cNvSpPr txBox="1">
            <a:spLocks/>
          </p:cNvSpPr>
          <p:nvPr/>
        </p:nvSpPr>
        <p:spPr>
          <a:xfrm>
            <a:off x="39722" y="4231476"/>
            <a:ext cx="9073779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0" b="1" dirty="0" smtClean="0">
                <a:latin typeface="AbcPrint"/>
                <a:ea typeface="+mj-ea"/>
                <a:cs typeface="AbcPrint"/>
              </a:rPr>
              <a:t>-uncomfortable or ashamed</a:t>
            </a:r>
            <a:endParaRPr kumimoji="0" lang="en-US" sz="8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bcPrint"/>
              <a:ea typeface="+mj-ea"/>
              <a:cs typeface="AbcPrin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1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1832391"/>
            <a:ext cx="7772400" cy="1470025"/>
          </a:xfrm>
        </p:spPr>
        <p:txBody>
          <a:bodyPr>
            <a:noAutofit/>
          </a:bodyPr>
          <a:lstStyle/>
          <a:p>
            <a:r>
              <a:rPr lang="en-US" sz="15000" b="1" dirty="0" smtClean="0">
                <a:latin typeface="AbcPrint"/>
                <a:cs typeface="AbcPrint"/>
              </a:rPr>
              <a:t>sign</a:t>
            </a:r>
            <a:endParaRPr lang="en-US" sz="15000" b="1" dirty="0">
              <a:latin typeface="AbcPrint"/>
              <a:cs typeface="AbcPrin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-4580" y="0"/>
            <a:ext cx="9144000" cy="66941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750" b="1" dirty="0" err="1" smtClean="0">
                <a:latin typeface="Wingdings"/>
                <a:ea typeface="Wingdings"/>
                <a:cs typeface="Wingdings"/>
              </a:rPr>
              <a:t></a:t>
            </a:r>
            <a:r>
              <a:rPr lang="en-US" sz="3500" b="1" dirty="0" smtClean="0">
                <a:latin typeface="AbcPrint"/>
                <a:cs typeface="AbcPrint"/>
              </a:rPr>
              <a:t> </a:t>
            </a:r>
            <a:r>
              <a:rPr lang="en-US" sz="1750" b="1" dirty="0" smtClean="0">
                <a:latin typeface="AbcPrint"/>
                <a:cs typeface="AbcPrint"/>
              </a:rPr>
              <a:t>Recognize high-frequency words in order to improve reading fluency.</a:t>
            </a:r>
            <a:endParaRPr lang="en-US" sz="1750" b="1" dirty="0">
              <a:latin typeface="AbcPrint"/>
              <a:cs typeface="AbcPrint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65641" y="765514"/>
            <a:ext cx="9143999" cy="1588"/>
          </a:xfrm>
          <a:prstGeom prst="line">
            <a:avLst/>
          </a:prstGeom>
          <a:ln w="76200" cap="rnd" cmpd="sng">
            <a:solidFill>
              <a:schemeClr val="tx1"/>
            </a:solidFill>
            <a:prstDash val="sysDot"/>
            <a:rou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itle 3"/>
          <p:cNvSpPr txBox="1">
            <a:spLocks/>
          </p:cNvSpPr>
          <p:nvPr/>
        </p:nvSpPr>
        <p:spPr>
          <a:xfrm>
            <a:off x="1680490" y="4231476"/>
            <a:ext cx="1491266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5000" b="1" noProof="0" dirty="0" err="1" smtClean="0">
                <a:latin typeface="AbcPrint"/>
                <a:ea typeface="+mj-ea"/>
                <a:cs typeface="AbcPrint"/>
              </a:rPr>
              <a:t>s</a:t>
            </a:r>
            <a:endParaRPr kumimoji="0" lang="en-US" sz="15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bcPrint"/>
              <a:ea typeface="+mj-ea"/>
              <a:cs typeface="AbcPrint"/>
            </a:endParaRPr>
          </a:p>
        </p:txBody>
      </p:sp>
      <p:sp>
        <p:nvSpPr>
          <p:cNvPr id="18" name="Title 3"/>
          <p:cNvSpPr txBox="1">
            <a:spLocks/>
          </p:cNvSpPr>
          <p:nvPr/>
        </p:nvSpPr>
        <p:spPr>
          <a:xfrm>
            <a:off x="3171756" y="4231476"/>
            <a:ext cx="1491266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5000" b="1" dirty="0" err="1">
                <a:latin typeface="AbcPrint"/>
                <a:ea typeface="+mj-ea"/>
                <a:cs typeface="AbcPrint"/>
              </a:rPr>
              <a:t>i</a:t>
            </a:r>
            <a:endParaRPr kumimoji="0" lang="en-US" sz="15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bcPrint"/>
              <a:ea typeface="+mj-ea"/>
              <a:cs typeface="AbcPrint"/>
            </a:endParaRPr>
          </a:p>
        </p:txBody>
      </p:sp>
      <p:sp>
        <p:nvSpPr>
          <p:cNvPr id="19" name="Title 3"/>
          <p:cNvSpPr txBox="1">
            <a:spLocks/>
          </p:cNvSpPr>
          <p:nvPr/>
        </p:nvSpPr>
        <p:spPr>
          <a:xfrm>
            <a:off x="4663022" y="4231476"/>
            <a:ext cx="1725616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5000" b="1" noProof="0" dirty="0" err="1">
                <a:latin typeface="AbcPrint"/>
                <a:ea typeface="+mj-ea"/>
                <a:cs typeface="AbcPrint"/>
              </a:rPr>
              <a:t>g</a:t>
            </a:r>
            <a:endParaRPr kumimoji="0" lang="en-US" sz="15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bcPrint"/>
              <a:ea typeface="+mj-ea"/>
              <a:cs typeface="AbcPrint"/>
            </a:endParaRPr>
          </a:p>
        </p:txBody>
      </p:sp>
      <p:sp>
        <p:nvSpPr>
          <p:cNvPr id="8" name="Title 3"/>
          <p:cNvSpPr txBox="1">
            <a:spLocks/>
          </p:cNvSpPr>
          <p:nvPr/>
        </p:nvSpPr>
        <p:spPr>
          <a:xfrm>
            <a:off x="6155376" y="4228380"/>
            <a:ext cx="1725616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5000" b="1" dirty="0" err="1" smtClean="0">
                <a:latin typeface="AbcPrint"/>
                <a:ea typeface="+mj-ea"/>
                <a:cs typeface="AbcPrint"/>
              </a:rPr>
              <a:t>n</a:t>
            </a:r>
            <a:endParaRPr kumimoji="0" lang="en-US" sz="15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bcPrint"/>
              <a:ea typeface="+mj-ea"/>
              <a:cs typeface="AbcPrin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17" grpId="0"/>
      <p:bldP spid="18" grpId="0"/>
      <p:bldP spid="19" grpId="0"/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1832391"/>
            <a:ext cx="7772400" cy="1470025"/>
          </a:xfrm>
        </p:spPr>
        <p:txBody>
          <a:bodyPr>
            <a:noAutofit/>
          </a:bodyPr>
          <a:lstStyle/>
          <a:p>
            <a:r>
              <a:rPr lang="en-US" sz="15000" b="1" dirty="0" smtClean="0">
                <a:latin typeface="AbcPrint"/>
                <a:cs typeface="AbcPrint"/>
              </a:rPr>
              <a:t>scared</a:t>
            </a:r>
            <a:endParaRPr lang="en-US" sz="15000" b="1" dirty="0">
              <a:latin typeface="AbcPrint"/>
              <a:cs typeface="AbcPrin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-4580" y="0"/>
            <a:ext cx="9144000" cy="66941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750" b="1" dirty="0" err="1" smtClean="0">
                <a:latin typeface="Wingdings"/>
                <a:ea typeface="Wingdings"/>
                <a:cs typeface="Wingdings"/>
              </a:rPr>
              <a:t></a:t>
            </a:r>
            <a:r>
              <a:rPr lang="en-US" sz="3500" b="1" dirty="0" smtClean="0">
                <a:latin typeface="AbcPrint"/>
                <a:cs typeface="AbcPrint"/>
              </a:rPr>
              <a:t> </a:t>
            </a:r>
            <a:r>
              <a:rPr lang="en-US" sz="1750" b="1" dirty="0" smtClean="0">
                <a:latin typeface="AbcPrint"/>
                <a:cs typeface="AbcPrint"/>
              </a:rPr>
              <a:t>Recognize high-frequency words in order to improve reading fluency.</a:t>
            </a:r>
            <a:endParaRPr lang="en-US" sz="1750" b="1" dirty="0">
              <a:latin typeface="AbcPrint"/>
              <a:cs typeface="AbcPrint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65641" y="765514"/>
            <a:ext cx="9143999" cy="1588"/>
          </a:xfrm>
          <a:prstGeom prst="line">
            <a:avLst/>
          </a:prstGeom>
          <a:ln w="76200" cap="rnd" cmpd="sng">
            <a:solidFill>
              <a:schemeClr val="tx1"/>
            </a:solidFill>
            <a:prstDash val="sysDot"/>
            <a:rou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itle 3"/>
          <p:cNvSpPr txBox="1">
            <a:spLocks/>
          </p:cNvSpPr>
          <p:nvPr/>
        </p:nvSpPr>
        <p:spPr>
          <a:xfrm>
            <a:off x="1104351" y="4231476"/>
            <a:ext cx="1491266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5000" b="1" noProof="0" dirty="0" err="1">
                <a:latin typeface="AbcPrint"/>
                <a:ea typeface="+mj-ea"/>
                <a:cs typeface="AbcPrint"/>
              </a:rPr>
              <a:t>s</a:t>
            </a:r>
            <a:endParaRPr kumimoji="0" lang="en-US" sz="15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bcPrint"/>
              <a:ea typeface="+mj-ea"/>
              <a:cs typeface="AbcPrint"/>
            </a:endParaRPr>
          </a:p>
        </p:txBody>
      </p:sp>
      <p:sp>
        <p:nvSpPr>
          <p:cNvPr id="18" name="Title 3"/>
          <p:cNvSpPr txBox="1">
            <a:spLocks/>
          </p:cNvSpPr>
          <p:nvPr/>
        </p:nvSpPr>
        <p:spPr>
          <a:xfrm>
            <a:off x="2255572" y="4231476"/>
            <a:ext cx="1491266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5000" b="1" dirty="0" err="1">
                <a:latin typeface="AbcPrint"/>
                <a:ea typeface="+mj-ea"/>
                <a:cs typeface="AbcPrint"/>
              </a:rPr>
              <a:t>c</a:t>
            </a:r>
            <a:endParaRPr kumimoji="0" lang="en-US" sz="15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bcPrint"/>
              <a:ea typeface="+mj-ea"/>
              <a:cs typeface="AbcPrint"/>
            </a:endParaRPr>
          </a:p>
        </p:txBody>
      </p:sp>
      <p:sp>
        <p:nvSpPr>
          <p:cNvPr id="19" name="Title 3"/>
          <p:cNvSpPr txBox="1">
            <a:spLocks/>
          </p:cNvSpPr>
          <p:nvPr/>
        </p:nvSpPr>
        <p:spPr>
          <a:xfrm>
            <a:off x="3326188" y="4231476"/>
            <a:ext cx="1725616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5000" b="1" noProof="0" dirty="0" err="1">
                <a:latin typeface="AbcPrint"/>
                <a:ea typeface="+mj-ea"/>
                <a:cs typeface="AbcPrint"/>
              </a:rPr>
              <a:t>a</a:t>
            </a:r>
            <a:endParaRPr kumimoji="0" lang="en-US" sz="15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bcPrint"/>
              <a:ea typeface="+mj-ea"/>
              <a:cs typeface="AbcPrint"/>
            </a:endParaRPr>
          </a:p>
        </p:txBody>
      </p:sp>
      <p:sp>
        <p:nvSpPr>
          <p:cNvPr id="20" name="Title 3"/>
          <p:cNvSpPr txBox="1">
            <a:spLocks/>
          </p:cNvSpPr>
          <p:nvPr/>
        </p:nvSpPr>
        <p:spPr>
          <a:xfrm>
            <a:off x="4578310" y="4231476"/>
            <a:ext cx="1491266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5000" b="1" noProof="0" dirty="0" err="1">
                <a:latin typeface="AbcPrint"/>
                <a:ea typeface="+mj-ea"/>
                <a:cs typeface="AbcPrint"/>
              </a:rPr>
              <a:t>r</a:t>
            </a:r>
            <a:endParaRPr kumimoji="0" lang="en-US" sz="15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bcPrint"/>
              <a:ea typeface="+mj-ea"/>
              <a:cs typeface="AbcPrint"/>
            </a:endParaRPr>
          </a:p>
        </p:txBody>
      </p:sp>
      <p:sp>
        <p:nvSpPr>
          <p:cNvPr id="21" name="Title 3"/>
          <p:cNvSpPr txBox="1">
            <a:spLocks/>
          </p:cNvSpPr>
          <p:nvPr/>
        </p:nvSpPr>
        <p:spPr>
          <a:xfrm>
            <a:off x="5568105" y="4231476"/>
            <a:ext cx="1491266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5000" b="1" dirty="0" err="1">
                <a:latin typeface="AbcPrint"/>
                <a:ea typeface="+mj-ea"/>
                <a:cs typeface="AbcPrint"/>
              </a:rPr>
              <a:t>e</a:t>
            </a:r>
            <a:endParaRPr kumimoji="0" lang="en-US" sz="15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bcPrint"/>
              <a:ea typeface="+mj-ea"/>
              <a:cs typeface="AbcPrint"/>
            </a:endParaRPr>
          </a:p>
        </p:txBody>
      </p:sp>
      <p:sp>
        <p:nvSpPr>
          <p:cNvPr id="22" name="Title 3"/>
          <p:cNvSpPr txBox="1">
            <a:spLocks/>
          </p:cNvSpPr>
          <p:nvPr/>
        </p:nvSpPr>
        <p:spPr>
          <a:xfrm>
            <a:off x="6505305" y="4231476"/>
            <a:ext cx="1491266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5000" b="1" noProof="0" dirty="0" err="1">
                <a:latin typeface="AbcPrint"/>
                <a:ea typeface="+mj-ea"/>
                <a:cs typeface="AbcPrint"/>
              </a:rPr>
              <a:t>d</a:t>
            </a:r>
            <a:endParaRPr kumimoji="0" lang="en-US" sz="15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bcPrint"/>
              <a:ea typeface="+mj-ea"/>
              <a:cs typeface="AbcPrin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17" grpId="0"/>
      <p:bldP spid="18" grpId="0"/>
      <p:bldP spid="19" grpId="0"/>
      <p:bldP spid="20" grpId="0"/>
      <p:bldP spid="21" grpId="0"/>
      <p:bldP spid="2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1832391"/>
            <a:ext cx="7772400" cy="1470025"/>
          </a:xfrm>
        </p:spPr>
        <p:txBody>
          <a:bodyPr>
            <a:noAutofit/>
          </a:bodyPr>
          <a:lstStyle/>
          <a:p>
            <a:r>
              <a:rPr lang="en-US" sz="15000" b="1" dirty="0" smtClean="0">
                <a:latin typeface="AbcPrint"/>
                <a:cs typeface="AbcPrint"/>
              </a:rPr>
              <a:t>probably</a:t>
            </a:r>
            <a:endParaRPr lang="en-US" sz="15000" b="1" dirty="0">
              <a:latin typeface="AbcPrint"/>
              <a:cs typeface="AbcPrin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-4580" y="0"/>
            <a:ext cx="9144000" cy="66941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750" b="1" dirty="0" err="1" smtClean="0">
                <a:latin typeface="Wingdings"/>
                <a:ea typeface="Wingdings"/>
                <a:cs typeface="Wingdings"/>
              </a:rPr>
              <a:t></a:t>
            </a:r>
            <a:r>
              <a:rPr lang="en-US" sz="3500" b="1" dirty="0" smtClean="0">
                <a:latin typeface="AbcPrint"/>
                <a:cs typeface="AbcPrint"/>
              </a:rPr>
              <a:t> </a:t>
            </a:r>
            <a:r>
              <a:rPr lang="en-US" sz="1750" b="1" dirty="0" smtClean="0">
                <a:latin typeface="AbcPrint"/>
                <a:cs typeface="AbcPrint"/>
              </a:rPr>
              <a:t>Recognize high-frequency words in order to improve reading fluency.</a:t>
            </a:r>
            <a:endParaRPr lang="en-US" sz="1750" b="1" dirty="0">
              <a:latin typeface="AbcPrint"/>
              <a:cs typeface="AbcPrint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65641" y="765514"/>
            <a:ext cx="9143999" cy="1588"/>
          </a:xfrm>
          <a:prstGeom prst="line">
            <a:avLst/>
          </a:prstGeom>
          <a:ln w="76200" cap="rnd" cmpd="sng">
            <a:solidFill>
              <a:schemeClr val="tx1"/>
            </a:solidFill>
            <a:prstDash val="sysDot"/>
            <a:rou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itle 3"/>
          <p:cNvSpPr txBox="1">
            <a:spLocks/>
          </p:cNvSpPr>
          <p:nvPr/>
        </p:nvSpPr>
        <p:spPr>
          <a:xfrm>
            <a:off x="67653" y="4231476"/>
            <a:ext cx="1491266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5000" b="1" dirty="0" err="1" smtClean="0">
                <a:latin typeface="AbcPrint"/>
                <a:ea typeface="+mj-ea"/>
                <a:cs typeface="AbcPrint"/>
              </a:rPr>
              <a:t>p</a:t>
            </a:r>
            <a:endParaRPr kumimoji="0" lang="en-US" sz="15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bcPrint"/>
              <a:ea typeface="+mj-ea"/>
              <a:cs typeface="AbcPrint"/>
            </a:endParaRPr>
          </a:p>
        </p:txBody>
      </p:sp>
      <p:sp>
        <p:nvSpPr>
          <p:cNvPr id="18" name="Title 3"/>
          <p:cNvSpPr txBox="1">
            <a:spLocks/>
          </p:cNvSpPr>
          <p:nvPr/>
        </p:nvSpPr>
        <p:spPr>
          <a:xfrm>
            <a:off x="1218874" y="4231476"/>
            <a:ext cx="1491266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5000" b="1" dirty="0" err="1">
                <a:latin typeface="AbcPrint"/>
                <a:ea typeface="+mj-ea"/>
                <a:cs typeface="AbcPrint"/>
              </a:rPr>
              <a:t>r</a:t>
            </a:r>
            <a:endParaRPr kumimoji="0" lang="en-US" sz="15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bcPrint"/>
              <a:ea typeface="+mj-ea"/>
              <a:cs typeface="AbcPrint"/>
            </a:endParaRPr>
          </a:p>
        </p:txBody>
      </p:sp>
      <p:sp>
        <p:nvSpPr>
          <p:cNvPr id="19" name="Title 3"/>
          <p:cNvSpPr txBox="1">
            <a:spLocks/>
          </p:cNvSpPr>
          <p:nvPr/>
        </p:nvSpPr>
        <p:spPr>
          <a:xfrm>
            <a:off x="2289490" y="4231476"/>
            <a:ext cx="1725616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5000" b="1" noProof="0" dirty="0" err="1">
                <a:latin typeface="AbcPrint"/>
                <a:ea typeface="+mj-ea"/>
                <a:cs typeface="AbcPrint"/>
              </a:rPr>
              <a:t>o</a:t>
            </a:r>
            <a:endParaRPr kumimoji="0" lang="en-US" sz="15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bcPrint"/>
              <a:ea typeface="+mj-ea"/>
              <a:cs typeface="AbcPrint"/>
            </a:endParaRPr>
          </a:p>
        </p:txBody>
      </p:sp>
      <p:sp>
        <p:nvSpPr>
          <p:cNvPr id="20" name="Title 3"/>
          <p:cNvSpPr txBox="1">
            <a:spLocks/>
          </p:cNvSpPr>
          <p:nvPr/>
        </p:nvSpPr>
        <p:spPr>
          <a:xfrm>
            <a:off x="3541612" y="4231476"/>
            <a:ext cx="1491266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5000" b="1" noProof="0" dirty="0" err="1">
                <a:latin typeface="AbcPrint"/>
                <a:ea typeface="+mj-ea"/>
                <a:cs typeface="AbcPrint"/>
              </a:rPr>
              <a:t>b</a:t>
            </a:r>
            <a:endParaRPr kumimoji="0" lang="en-US" sz="15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bcPrint"/>
              <a:ea typeface="+mj-ea"/>
              <a:cs typeface="AbcPrint"/>
            </a:endParaRPr>
          </a:p>
        </p:txBody>
      </p:sp>
      <p:sp>
        <p:nvSpPr>
          <p:cNvPr id="21" name="Title 3"/>
          <p:cNvSpPr txBox="1">
            <a:spLocks/>
          </p:cNvSpPr>
          <p:nvPr/>
        </p:nvSpPr>
        <p:spPr>
          <a:xfrm>
            <a:off x="4596202" y="4231476"/>
            <a:ext cx="1491266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5000" b="1" dirty="0" err="1">
                <a:latin typeface="AbcPrint"/>
                <a:ea typeface="+mj-ea"/>
                <a:cs typeface="AbcPrint"/>
              </a:rPr>
              <a:t>a</a:t>
            </a:r>
            <a:endParaRPr kumimoji="0" lang="en-US" sz="15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bcPrint"/>
              <a:ea typeface="+mj-ea"/>
              <a:cs typeface="AbcPrint"/>
            </a:endParaRPr>
          </a:p>
        </p:txBody>
      </p:sp>
      <p:sp>
        <p:nvSpPr>
          <p:cNvPr id="22" name="Title 3"/>
          <p:cNvSpPr txBox="1">
            <a:spLocks/>
          </p:cNvSpPr>
          <p:nvPr/>
        </p:nvSpPr>
        <p:spPr>
          <a:xfrm>
            <a:off x="5701869" y="4231476"/>
            <a:ext cx="1491266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5000" b="1" dirty="0" err="1">
                <a:latin typeface="AbcPrint"/>
                <a:ea typeface="+mj-ea"/>
                <a:cs typeface="AbcPrint"/>
              </a:rPr>
              <a:t>b</a:t>
            </a:r>
            <a:endParaRPr kumimoji="0" lang="en-US" sz="15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bcPrint"/>
              <a:ea typeface="+mj-ea"/>
              <a:cs typeface="AbcPrint"/>
            </a:endParaRPr>
          </a:p>
        </p:txBody>
      </p:sp>
      <p:sp>
        <p:nvSpPr>
          <p:cNvPr id="11" name="Title 3"/>
          <p:cNvSpPr txBox="1">
            <a:spLocks/>
          </p:cNvSpPr>
          <p:nvPr/>
        </p:nvSpPr>
        <p:spPr>
          <a:xfrm>
            <a:off x="6721461" y="4231476"/>
            <a:ext cx="1491266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5000" b="1" noProof="0" dirty="0" err="1" smtClean="0">
                <a:latin typeface="AbcPrint"/>
                <a:ea typeface="+mj-ea"/>
                <a:cs typeface="AbcPrint"/>
              </a:rPr>
              <a:t>l</a:t>
            </a:r>
            <a:endParaRPr kumimoji="0" lang="en-US" sz="15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bcPrint"/>
              <a:ea typeface="+mj-ea"/>
              <a:cs typeface="AbcPrint"/>
            </a:endParaRPr>
          </a:p>
        </p:txBody>
      </p:sp>
      <p:sp>
        <p:nvSpPr>
          <p:cNvPr id="12" name="Title 3"/>
          <p:cNvSpPr txBox="1">
            <a:spLocks/>
          </p:cNvSpPr>
          <p:nvPr/>
        </p:nvSpPr>
        <p:spPr>
          <a:xfrm>
            <a:off x="7648154" y="4231476"/>
            <a:ext cx="1491266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5000" b="1" noProof="0" dirty="0" err="1" smtClean="0">
                <a:latin typeface="AbcPrint"/>
                <a:ea typeface="+mj-ea"/>
                <a:cs typeface="AbcPrint"/>
              </a:rPr>
              <a:t>y</a:t>
            </a:r>
            <a:endParaRPr kumimoji="0" lang="en-US" sz="15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bcPrint"/>
              <a:ea typeface="+mj-ea"/>
              <a:cs typeface="AbcPrin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17" grpId="0"/>
      <p:bldP spid="18" grpId="0"/>
      <p:bldP spid="19" grpId="0"/>
      <p:bldP spid="20" grpId="0"/>
      <p:bldP spid="21" grpId="0"/>
      <p:bldP spid="22" grpId="0"/>
      <p:bldP spid="11" grpId="0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1832391"/>
            <a:ext cx="7772400" cy="1470025"/>
          </a:xfrm>
        </p:spPr>
        <p:txBody>
          <a:bodyPr>
            <a:noAutofit/>
          </a:bodyPr>
          <a:lstStyle/>
          <a:p>
            <a:r>
              <a:rPr lang="en-US" sz="15000" b="1" dirty="0" smtClean="0">
                <a:latin typeface="AbcPrint"/>
                <a:cs typeface="AbcPrint"/>
              </a:rPr>
              <a:t>pleasant</a:t>
            </a:r>
            <a:endParaRPr lang="en-US" sz="15000" b="1" dirty="0">
              <a:latin typeface="AbcPrint"/>
              <a:cs typeface="AbcPrin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-4580" y="0"/>
            <a:ext cx="9144000" cy="66941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750" b="1" dirty="0" err="1" smtClean="0">
                <a:latin typeface="Wingdings"/>
                <a:ea typeface="Wingdings"/>
                <a:cs typeface="Wingdings"/>
              </a:rPr>
              <a:t></a:t>
            </a:r>
            <a:r>
              <a:rPr lang="en-US" sz="3500" b="1" dirty="0" smtClean="0">
                <a:latin typeface="AbcPrint"/>
                <a:cs typeface="AbcPrint"/>
              </a:rPr>
              <a:t> </a:t>
            </a:r>
            <a:r>
              <a:rPr lang="en-US" sz="1750" b="1" dirty="0" smtClean="0">
                <a:latin typeface="AbcPrint"/>
                <a:cs typeface="AbcPrint"/>
              </a:rPr>
              <a:t>Recognize high-frequency words in order to improve reading fluency.</a:t>
            </a:r>
            <a:endParaRPr lang="en-US" sz="1750" b="1" dirty="0">
              <a:latin typeface="AbcPrint"/>
              <a:cs typeface="AbcPrint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65641" y="765514"/>
            <a:ext cx="9143999" cy="1588"/>
          </a:xfrm>
          <a:prstGeom prst="line">
            <a:avLst/>
          </a:prstGeom>
          <a:ln w="76200" cap="rnd" cmpd="sng">
            <a:solidFill>
              <a:schemeClr val="tx1"/>
            </a:solidFill>
            <a:prstDash val="sysDot"/>
            <a:rou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itle 3"/>
          <p:cNvSpPr txBox="1">
            <a:spLocks/>
          </p:cNvSpPr>
          <p:nvPr/>
        </p:nvSpPr>
        <p:spPr>
          <a:xfrm>
            <a:off x="443464" y="4231476"/>
            <a:ext cx="1491266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5000" b="1" dirty="0" err="1" smtClean="0">
                <a:latin typeface="AbcPrint"/>
                <a:ea typeface="+mj-ea"/>
                <a:cs typeface="AbcPrint"/>
              </a:rPr>
              <a:t>p</a:t>
            </a:r>
            <a:endParaRPr kumimoji="0" lang="en-US" sz="15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bcPrint"/>
              <a:ea typeface="+mj-ea"/>
              <a:cs typeface="AbcPrint"/>
            </a:endParaRPr>
          </a:p>
        </p:txBody>
      </p:sp>
      <p:sp>
        <p:nvSpPr>
          <p:cNvPr id="12" name="Title 3"/>
          <p:cNvSpPr txBox="1">
            <a:spLocks/>
          </p:cNvSpPr>
          <p:nvPr/>
        </p:nvSpPr>
        <p:spPr>
          <a:xfrm>
            <a:off x="1400300" y="4231476"/>
            <a:ext cx="1491266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5000" b="1" noProof="0" dirty="0" err="1" smtClean="0">
                <a:latin typeface="AbcPrint"/>
                <a:ea typeface="+mj-ea"/>
                <a:cs typeface="AbcPrint"/>
              </a:rPr>
              <a:t>l</a:t>
            </a:r>
            <a:endParaRPr kumimoji="0" lang="en-US" sz="15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bcPrint"/>
              <a:ea typeface="+mj-ea"/>
              <a:cs typeface="AbcPrint"/>
            </a:endParaRPr>
          </a:p>
        </p:txBody>
      </p:sp>
      <p:sp>
        <p:nvSpPr>
          <p:cNvPr id="13" name="Title 3"/>
          <p:cNvSpPr txBox="1">
            <a:spLocks/>
          </p:cNvSpPr>
          <p:nvPr/>
        </p:nvSpPr>
        <p:spPr>
          <a:xfrm>
            <a:off x="2289490" y="4231476"/>
            <a:ext cx="1725616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5000" b="1" dirty="0" err="1" smtClean="0">
                <a:latin typeface="AbcPrint"/>
                <a:ea typeface="+mj-ea"/>
                <a:cs typeface="AbcPrint"/>
              </a:rPr>
              <a:t>e</a:t>
            </a:r>
            <a:endParaRPr kumimoji="0" lang="en-US" sz="15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bcPrint"/>
              <a:ea typeface="+mj-ea"/>
              <a:cs typeface="AbcPrint"/>
            </a:endParaRPr>
          </a:p>
        </p:txBody>
      </p:sp>
      <p:sp>
        <p:nvSpPr>
          <p:cNvPr id="14" name="Title 3"/>
          <p:cNvSpPr txBox="1">
            <a:spLocks/>
          </p:cNvSpPr>
          <p:nvPr/>
        </p:nvSpPr>
        <p:spPr>
          <a:xfrm>
            <a:off x="3541612" y="4231476"/>
            <a:ext cx="1491266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5000" b="1" dirty="0" err="1" smtClean="0">
                <a:latin typeface="AbcPrint"/>
                <a:ea typeface="+mj-ea"/>
                <a:cs typeface="AbcPrint"/>
              </a:rPr>
              <a:t>a</a:t>
            </a:r>
            <a:endParaRPr kumimoji="0" lang="en-US" sz="15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bcPrint"/>
              <a:ea typeface="+mj-ea"/>
              <a:cs typeface="AbcPrint"/>
            </a:endParaRPr>
          </a:p>
        </p:txBody>
      </p:sp>
      <p:sp>
        <p:nvSpPr>
          <p:cNvPr id="15" name="Title 3"/>
          <p:cNvSpPr txBox="1">
            <a:spLocks/>
          </p:cNvSpPr>
          <p:nvPr/>
        </p:nvSpPr>
        <p:spPr>
          <a:xfrm>
            <a:off x="4596202" y="4231476"/>
            <a:ext cx="1491266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5000" b="1" noProof="0" dirty="0" err="1" smtClean="0">
                <a:latin typeface="AbcPrint"/>
                <a:ea typeface="+mj-ea"/>
                <a:cs typeface="AbcPrint"/>
              </a:rPr>
              <a:t>s</a:t>
            </a:r>
            <a:endParaRPr kumimoji="0" lang="en-US" sz="15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bcPrint"/>
              <a:ea typeface="+mj-ea"/>
              <a:cs typeface="AbcPrint"/>
            </a:endParaRPr>
          </a:p>
        </p:txBody>
      </p:sp>
      <p:sp>
        <p:nvSpPr>
          <p:cNvPr id="16" name="Title 3"/>
          <p:cNvSpPr txBox="1">
            <a:spLocks/>
          </p:cNvSpPr>
          <p:nvPr/>
        </p:nvSpPr>
        <p:spPr>
          <a:xfrm>
            <a:off x="5701869" y="4231476"/>
            <a:ext cx="1491266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5000" b="1" noProof="0" dirty="0" err="1" smtClean="0">
                <a:latin typeface="AbcPrint"/>
                <a:ea typeface="+mj-ea"/>
                <a:cs typeface="AbcPrint"/>
              </a:rPr>
              <a:t>a</a:t>
            </a:r>
            <a:endParaRPr kumimoji="0" lang="en-US" sz="15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bcPrint"/>
              <a:ea typeface="+mj-ea"/>
              <a:cs typeface="AbcPrint"/>
            </a:endParaRPr>
          </a:p>
        </p:txBody>
      </p:sp>
      <p:sp>
        <p:nvSpPr>
          <p:cNvPr id="23" name="Title 3"/>
          <p:cNvSpPr txBox="1">
            <a:spLocks/>
          </p:cNvSpPr>
          <p:nvPr/>
        </p:nvSpPr>
        <p:spPr>
          <a:xfrm>
            <a:off x="6721461" y="4231476"/>
            <a:ext cx="1491266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5000" b="1" dirty="0" err="1" smtClean="0">
                <a:latin typeface="AbcPrint"/>
                <a:ea typeface="+mj-ea"/>
                <a:cs typeface="AbcPrint"/>
              </a:rPr>
              <a:t>n</a:t>
            </a:r>
            <a:endParaRPr kumimoji="0" lang="en-US" sz="15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bcPrint"/>
              <a:ea typeface="+mj-ea"/>
              <a:cs typeface="AbcPrint"/>
            </a:endParaRPr>
          </a:p>
        </p:txBody>
      </p:sp>
      <p:sp>
        <p:nvSpPr>
          <p:cNvPr id="24" name="Title 3"/>
          <p:cNvSpPr txBox="1">
            <a:spLocks/>
          </p:cNvSpPr>
          <p:nvPr/>
        </p:nvSpPr>
        <p:spPr>
          <a:xfrm>
            <a:off x="7648154" y="4231476"/>
            <a:ext cx="1491266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5000" b="1" dirty="0" err="1" smtClean="0">
                <a:latin typeface="AbcPrint"/>
                <a:ea typeface="+mj-ea"/>
                <a:cs typeface="AbcPrint"/>
              </a:rPr>
              <a:t>t</a:t>
            </a:r>
            <a:endParaRPr kumimoji="0" lang="en-US" sz="15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bcPrint"/>
              <a:ea typeface="+mj-ea"/>
              <a:cs typeface="AbcPrin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11" grpId="0"/>
      <p:bldP spid="12" grpId="0"/>
      <p:bldP spid="13" grpId="0"/>
      <p:bldP spid="14" grpId="0"/>
      <p:bldP spid="15" grpId="0"/>
      <p:bldP spid="16" grpId="0"/>
      <p:bldP spid="23" grpId="0"/>
      <p:bldP spid="2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1832391"/>
            <a:ext cx="7772400" cy="1470025"/>
          </a:xfrm>
        </p:spPr>
        <p:txBody>
          <a:bodyPr>
            <a:noAutofit/>
          </a:bodyPr>
          <a:lstStyle/>
          <a:p>
            <a:r>
              <a:rPr lang="en-US" sz="15000" b="1" dirty="0" smtClean="0">
                <a:latin typeface="AbcPrint"/>
                <a:cs typeface="AbcPrint"/>
              </a:rPr>
              <a:t>people</a:t>
            </a:r>
            <a:endParaRPr lang="en-US" sz="15000" b="1" dirty="0">
              <a:latin typeface="AbcPrint"/>
              <a:cs typeface="AbcPrin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-4580" y="0"/>
            <a:ext cx="9144000" cy="66941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750" b="1" dirty="0" err="1" smtClean="0">
                <a:latin typeface="Wingdings"/>
                <a:ea typeface="Wingdings"/>
                <a:cs typeface="Wingdings"/>
              </a:rPr>
              <a:t></a:t>
            </a:r>
            <a:r>
              <a:rPr lang="en-US" sz="3500" b="1" dirty="0" smtClean="0">
                <a:latin typeface="AbcPrint"/>
                <a:cs typeface="AbcPrint"/>
              </a:rPr>
              <a:t> </a:t>
            </a:r>
            <a:r>
              <a:rPr lang="en-US" sz="1750" b="1" dirty="0" smtClean="0">
                <a:latin typeface="AbcPrint"/>
                <a:cs typeface="AbcPrint"/>
              </a:rPr>
              <a:t>Recognize high-frequency words in order to improve reading fluency.</a:t>
            </a:r>
            <a:endParaRPr lang="en-US" sz="1750" b="1" dirty="0">
              <a:latin typeface="AbcPrint"/>
              <a:cs typeface="AbcPrint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65641" y="765514"/>
            <a:ext cx="9143999" cy="1588"/>
          </a:xfrm>
          <a:prstGeom prst="line">
            <a:avLst/>
          </a:prstGeom>
          <a:ln w="76200" cap="rnd" cmpd="sng">
            <a:solidFill>
              <a:schemeClr val="tx1"/>
            </a:solidFill>
            <a:prstDash val="sysDot"/>
            <a:rou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itle 3"/>
          <p:cNvSpPr txBox="1">
            <a:spLocks/>
          </p:cNvSpPr>
          <p:nvPr/>
        </p:nvSpPr>
        <p:spPr>
          <a:xfrm>
            <a:off x="125456" y="4231476"/>
            <a:ext cx="1491266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5000" b="1" noProof="0" dirty="0" err="1">
                <a:latin typeface="AbcPrint"/>
                <a:ea typeface="+mj-ea"/>
                <a:cs typeface="AbcPrint"/>
              </a:rPr>
              <a:t>p</a:t>
            </a:r>
            <a:endParaRPr kumimoji="0" lang="en-US" sz="15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bcPrint"/>
              <a:ea typeface="+mj-ea"/>
              <a:cs typeface="AbcPrint"/>
            </a:endParaRPr>
          </a:p>
        </p:txBody>
      </p:sp>
      <p:sp>
        <p:nvSpPr>
          <p:cNvPr id="18" name="Title 3"/>
          <p:cNvSpPr txBox="1">
            <a:spLocks/>
          </p:cNvSpPr>
          <p:nvPr/>
        </p:nvSpPr>
        <p:spPr>
          <a:xfrm>
            <a:off x="1616722" y="4231476"/>
            <a:ext cx="1491266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5000" b="1" dirty="0" err="1">
                <a:latin typeface="AbcPrint"/>
                <a:ea typeface="+mj-ea"/>
                <a:cs typeface="AbcPrint"/>
              </a:rPr>
              <a:t>e</a:t>
            </a:r>
            <a:endParaRPr kumimoji="0" lang="en-US" sz="15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bcPrint"/>
              <a:ea typeface="+mj-ea"/>
              <a:cs typeface="AbcPrint"/>
            </a:endParaRPr>
          </a:p>
        </p:txBody>
      </p:sp>
      <p:sp>
        <p:nvSpPr>
          <p:cNvPr id="19" name="Title 3"/>
          <p:cNvSpPr txBox="1">
            <a:spLocks/>
          </p:cNvSpPr>
          <p:nvPr/>
        </p:nvSpPr>
        <p:spPr>
          <a:xfrm>
            <a:off x="3107988" y="4231476"/>
            <a:ext cx="1725616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5000" b="1" dirty="0" err="1">
                <a:latin typeface="AbcPrint"/>
                <a:ea typeface="+mj-ea"/>
                <a:cs typeface="AbcPrint"/>
              </a:rPr>
              <a:t>o</a:t>
            </a:r>
            <a:endParaRPr kumimoji="0" lang="en-US" sz="15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bcPrint"/>
              <a:ea typeface="+mj-ea"/>
              <a:cs typeface="AbcPrint"/>
            </a:endParaRPr>
          </a:p>
        </p:txBody>
      </p:sp>
      <p:sp>
        <p:nvSpPr>
          <p:cNvPr id="20" name="Title 3"/>
          <p:cNvSpPr txBox="1">
            <a:spLocks/>
          </p:cNvSpPr>
          <p:nvPr/>
        </p:nvSpPr>
        <p:spPr>
          <a:xfrm>
            <a:off x="4654253" y="4231476"/>
            <a:ext cx="1491266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5000" b="1" noProof="0" dirty="0" err="1">
                <a:latin typeface="AbcPrint"/>
                <a:ea typeface="+mj-ea"/>
                <a:cs typeface="AbcPrint"/>
              </a:rPr>
              <a:t>p</a:t>
            </a:r>
            <a:endParaRPr kumimoji="0" lang="en-US" sz="15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bcPrint"/>
              <a:ea typeface="+mj-ea"/>
              <a:cs typeface="AbcPrint"/>
            </a:endParaRPr>
          </a:p>
        </p:txBody>
      </p:sp>
      <p:sp>
        <p:nvSpPr>
          <p:cNvPr id="21" name="Title 3"/>
          <p:cNvSpPr txBox="1">
            <a:spLocks/>
          </p:cNvSpPr>
          <p:nvPr/>
        </p:nvSpPr>
        <p:spPr>
          <a:xfrm>
            <a:off x="6166302" y="4228380"/>
            <a:ext cx="1491266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5000" b="1" dirty="0" err="1">
                <a:latin typeface="AbcPrint"/>
                <a:ea typeface="+mj-ea"/>
                <a:cs typeface="AbcPrint"/>
              </a:rPr>
              <a:t>l</a:t>
            </a:r>
            <a:endParaRPr kumimoji="0" lang="en-US" sz="15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bcPrint"/>
              <a:ea typeface="+mj-ea"/>
              <a:cs typeface="AbcPrint"/>
            </a:endParaRPr>
          </a:p>
        </p:txBody>
      </p:sp>
      <p:sp>
        <p:nvSpPr>
          <p:cNvPr id="22" name="Title 3"/>
          <p:cNvSpPr txBox="1">
            <a:spLocks/>
          </p:cNvSpPr>
          <p:nvPr/>
        </p:nvSpPr>
        <p:spPr>
          <a:xfrm>
            <a:off x="7712567" y="4228380"/>
            <a:ext cx="1491266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5000" b="1" dirty="0" err="1">
                <a:latin typeface="AbcPrint"/>
                <a:ea typeface="+mj-ea"/>
                <a:cs typeface="AbcPrint"/>
              </a:rPr>
              <a:t>e</a:t>
            </a:r>
            <a:endParaRPr kumimoji="0" lang="en-US" sz="15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bcPrint"/>
              <a:ea typeface="+mj-ea"/>
              <a:cs typeface="AbcPrin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17" grpId="0"/>
      <p:bldP spid="18" grpId="0"/>
      <p:bldP spid="19" grpId="0"/>
      <p:bldP spid="20" grpId="0"/>
      <p:bldP spid="21" grpId="0"/>
      <p:bldP spid="2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1832391"/>
            <a:ext cx="7772400" cy="1470025"/>
          </a:xfrm>
        </p:spPr>
        <p:txBody>
          <a:bodyPr>
            <a:noAutofit/>
          </a:bodyPr>
          <a:lstStyle/>
          <a:p>
            <a:r>
              <a:rPr lang="en-US" sz="15000" b="1" dirty="0" smtClean="0">
                <a:latin typeface="AbcPrint"/>
                <a:cs typeface="AbcPrint"/>
              </a:rPr>
              <a:t>bought</a:t>
            </a:r>
            <a:endParaRPr lang="en-US" sz="15000" b="1" dirty="0">
              <a:latin typeface="AbcPrint"/>
              <a:cs typeface="AbcPrin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-4580" y="0"/>
            <a:ext cx="9144000" cy="66941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750" b="1" dirty="0" err="1" smtClean="0">
                <a:latin typeface="Wingdings"/>
                <a:ea typeface="Wingdings"/>
                <a:cs typeface="Wingdings"/>
              </a:rPr>
              <a:t></a:t>
            </a:r>
            <a:r>
              <a:rPr lang="en-US" sz="3500" b="1" dirty="0" smtClean="0">
                <a:latin typeface="AbcPrint"/>
                <a:cs typeface="AbcPrint"/>
              </a:rPr>
              <a:t> </a:t>
            </a:r>
            <a:r>
              <a:rPr lang="en-US" sz="1750" b="1" dirty="0" smtClean="0">
                <a:latin typeface="AbcPrint"/>
                <a:cs typeface="AbcPrint"/>
              </a:rPr>
              <a:t>Recognize high-frequency words in order to improve reading fluency.</a:t>
            </a:r>
            <a:endParaRPr lang="en-US" sz="1750" b="1" dirty="0">
              <a:latin typeface="AbcPrint"/>
              <a:cs typeface="AbcPrint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65641" y="765514"/>
            <a:ext cx="9143999" cy="1588"/>
          </a:xfrm>
          <a:prstGeom prst="line">
            <a:avLst/>
          </a:prstGeom>
          <a:ln w="76200" cap="rnd" cmpd="sng">
            <a:solidFill>
              <a:schemeClr val="tx1"/>
            </a:solidFill>
            <a:prstDash val="sysDot"/>
            <a:rou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3"/>
          <p:cNvSpPr txBox="1">
            <a:spLocks/>
          </p:cNvSpPr>
          <p:nvPr/>
        </p:nvSpPr>
        <p:spPr>
          <a:xfrm>
            <a:off x="345770" y="4231476"/>
            <a:ext cx="1491266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5000" b="1" noProof="0" dirty="0" err="1">
                <a:latin typeface="AbcPrint"/>
                <a:ea typeface="+mj-ea"/>
                <a:cs typeface="AbcPrint"/>
              </a:rPr>
              <a:t>b</a:t>
            </a:r>
            <a:endParaRPr kumimoji="0" lang="en-US" sz="15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bcPrint"/>
              <a:ea typeface="+mj-ea"/>
              <a:cs typeface="AbcPrint"/>
            </a:endParaRPr>
          </a:p>
        </p:txBody>
      </p:sp>
      <p:sp>
        <p:nvSpPr>
          <p:cNvPr id="10" name="Title 3"/>
          <p:cNvSpPr txBox="1">
            <a:spLocks/>
          </p:cNvSpPr>
          <p:nvPr/>
        </p:nvSpPr>
        <p:spPr>
          <a:xfrm>
            <a:off x="1785200" y="4231476"/>
            <a:ext cx="1491266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5000" b="1" dirty="0" err="1">
                <a:latin typeface="AbcPrint"/>
                <a:ea typeface="+mj-ea"/>
                <a:cs typeface="AbcPrint"/>
              </a:rPr>
              <a:t>o</a:t>
            </a:r>
            <a:endParaRPr kumimoji="0" lang="en-US" sz="15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bcPrint"/>
              <a:ea typeface="+mj-ea"/>
              <a:cs typeface="AbcPrint"/>
            </a:endParaRPr>
          </a:p>
        </p:txBody>
      </p:sp>
      <p:sp>
        <p:nvSpPr>
          <p:cNvPr id="11" name="Title 3"/>
          <p:cNvSpPr txBox="1">
            <a:spLocks/>
          </p:cNvSpPr>
          <p:nvPr/>
        </p:nvSpPr>
        <p:spPr>
          <a:xfrm>
            <a:off x="3107999" y="4231476"/>
            <a:ext cx="1725616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5000" b="1" dirty="0" err="1">
                <a:latin typeface="AbcPrint"/>
                <a:ea typeface="+mj-ea"/>
                <a:cs typeface="AbcPrint"/>
              </a:rPr>
              <a:t>u</a:t>
            </a:r>
            <a:endParaRPr kumimoji="0" lang="en-US" sz="15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bcPrint"/>
              <a:ea typeface="+mj-ea"/>
              <a:cs typeface="AbcPrint"/>
            </a:endParaRPr>
          </a:p>
        </p:txBody>
      </p:sp>
      <p:sp>
        <p:nvSpPr>
          <p:cNvPr id="12" name="Title 3"/>
          <p:cNvSpPr txBox="1">
            <a:spLocks/>
          </p:cNvSpPr>
          <p:nvPr/>
        </p:nvSpPr>
        <p:spPr>
          <a:xfrm>
            <a:off x="4706100" y="4231476"/>
            <a:ext cx="1491266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5000" b="1" dirty="0" err="1">
                <a:latin typeface="AbcPrint"/>
                <a:ea typeface="+mj-ea"/>
                <a:cs typeface="AbcPrint"/>
              </a:rPr>
              <a:t>g</a:t>
            </a:r>
            <a:endParaRPr kumimoji="0" lang="en-US" sz="15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bcPrint"/>
              <a:ea typeface="+mj-ea"/>
              <a:cs typeface="AbcPrint"/>
            </a:endParaRPr>
          </a:p>
        </p:txBody>
      </p:sp>
      <p:sp>
        <p:nvSpPr>
          <p:cNvPr id="13" name="Title 3"/>
          <p:cNvSpPr txBox="1">
            <a:spLocks/>
          </p:cNvSpPr>
          <p:nvPr/>
        </p:nvSpPr>
        <p:spPr>
          <a:xfrm>
            <a:off x="6205190" y="4228380"/>
            <a:ext cx="1491266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5000" b="1" noProof="0" dirty="0" err="1">
                <a:latin typeface="AbcPrint"/>
                <a:ea typeface="+mj-ea"/>
                <a:cs typeface="AbcPrint"/>
              </a:rPr>
              <a:t>h</a:t>
            </a:r>
            <a:endParaRPr kumimoji="0" lang="en-US" sz="15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bcPrint"/>
              <a:ea typeface="+mj-ea"/>
              <a:cs typeface="AbcPrint"/>
            </a:endParaRPr>
          </a:p>
        </p:txBody>
      </p:sp>
      <p:sp>
        <p:nvSpPr>
          <p:cNvPr id="14" name="Title 3"/>
          <p:cNvSpPr txBox="1">
            <a:spLocks/>
          </p:cNvSpPr>
          <p:nvPr/>
        </p:nvSpPr>
        <p:spPr>
          <a:xfrm>
            <a:off x="7495090" y="4231476"/>
            <a:ext cx="1491266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5000" b="1" dirty="0" err="1" smtClean="0">
                <a:latin typeface="AbcPrint"/>
                <a:ea typeface="+mj-ea"/>
                <a:cs typeface="AbcPrint"/>
              </a:rPr>
              <a:t>t</a:t>
            </a:r>
            <a:endParaRPr kumimoji="0" lang="en-US" sz="15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bcPrint"/>
              <a:ea typeface="+mj-ea"/>
              <a:cs typeface="AbcPrin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1832391"/>
            <a:ext cx="7772400" cy="1470025"/>
          </a:xfrm>
        </p:spPr>
        <p:txBody>
          <a:bodyPr>
            <a:noAutofit/>
          </a:bodyPr>
          <a:lstStyle/>
          <a:p>
            <a:r>
              <a:rPr lang="en-US" sz="15000" b="1" dirty="0" smtClean="0">
                <a:latin typeface="AbcPrint"/>
                <a:cs typeface="AbcPrint"/>
              </a:rPr>
              <a:t>shall</a:t>
            </a:r>
            <a:endParaRPr lang="en-US" sz="15000" b="1" dirty="0">
              <a:latin typeface="AbcPrint"/>
              <a:cs typeface="AbcPrin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-4580" y="0"/>
            <a:ext cx="9144000" cy="66941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750" b="1" dirty="0" err="1" smtClean="0">
                <a:latin typeface="Wingdings"/>
                <a:ea typeface="Wingdings"/>
                <a:cs typeface="Wingdings"/>
              </a:rPr>
              <a:t></a:t>
            </a:r>
            <a:r>
              <a:rPr lang="en-US" sz="3500" b="1" dirty="0" smtClean="0">
                <a:latin typeface="AbcPrint"/>
                <a:cs typeface="AbcPrint"/>
              </a:rPr>
              <a:t> </a:t>
            </a:r>
            <a:r>
              <a:rPr lang="en-US" sz="1750" b="1" dirty="0" smtClean="0">
                <a:latin typeface="AbcPrint"/>
                <a:cs typeface="AbcPrint"/>
              </a:rPr>
              <a:t>Recognize high-frequency words in order to improve reading fluency.</a:t>
            </a:r>
            <a:endParaRPr lang="en-US" sz="1750" b="1" dirty="0">
              <a:latin typeface="AbcPrint"/>
              <a:cs typeface="AbcPrint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65641" y="765514"/>
            <a:ext cx="9143999" cy="1588"/>
          </a:xfrm>
          <a:prstGeom prst="line">
            <a:avLst/>
          </a:prstGeom>
          <a:ln w="76200" cap="rnd" cmpd="sng">
            <a:solidFill>
              <a:schemeClr val="tx1"/>
            </a:solidFill>
            <a:prstDash val="sysDot"/>
            <a:rou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itle 3"/>
          <p:cNvSpPr txBox="1">
            <a:spLocks/>
          </p:cNvSpPr>
          <p:nvPr/>
        </p:nvSpPr>
        <p:spPr>
          <a:xfrm>
            <a:off x="786365" y="4231476"/>
            <a:ext cx="1491266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5000" b="1" dirty="0" err="1">
                <a:latin typeface="AbcPrint"/>
                <a:ea typeface="+mj-ea"/>
                <a:cs typeface="AbcPrint"/>
              </a:rPr>
              <a:t>s</a:t>
            </a:r>
            <a:endParaRPr kumimoji="0" lang="en-US" sz="15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bcPrint"/>
              <a:ea typeface="+mj-ea"/>
              <a:cs typeface="AbcPrint"/>
            </a:endParaRPr>
          </a:p>
        </p:txBody>
      </p:sp>
      <p:sp>
        <p:nvSpPr>
          <p:cNvPr id="18" name="Title 3"/>
          <p:cNvSpPr txBox="1">
            <a:spLocks/>
          </p:cNvSpPr>
          <p:nvPr/>
        </p:nvSpPr>
        <p:spPr>
          <a:xfrm>
            <a:off x="2277631" y="4231476"/>
            <a:ext cx="1491266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5000" b="1" dirty="0" err="1">
                <a:latin typeface="AbcPrint"/>
                <a:ea typeface="+mj-ea"/>
                <a:cs typeface="AbcPrint"/>
              </a:rPr>
              <a:t>h</a:t>
            </a:r>
            <a:endParaRPr kumimoji="0" lang="en-US" sz="15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bcPrint"/>
              <a:ea typeface="+mj-ea"/>
              <a:cs typeface="AbcPrint"/>
            </a:endParaRPr>
          </a:p>
        </p:txBody>
      </p:sp>
      <p:sp>
        <p:nvSpPr>
          <p:cNvPr id="19" name="Title 3"/>
          <p:cNvSpPr txBox="1">
            <a:spLocks/>
          </p:cNvSpPr>
          <p:nvPr/>
        </p:nvSpPr>
        <p:spPr>
          <a:xfrm>
            <a:off x="3768897" y="4231476"/>
            <a:ext cx="1491266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5000" b="1" noProof="0" dirty="0" err="1">
                <a:latin typeface="AbcPrint"/>
                <a:ea typeface="+mj-ea"/>
                <a:cs typeface="AbcPrint"/>
              </a:rPr>
              <a:t>a</a:t>
            </a:r>
            <a:endParaRPr kumimoji="0" lang="en-US" sz="15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bcPrint"/>
              <a:ea typeface="+mj-ea"/>
              <a:cs typeface="AbcPrint"/>
            </a:endParaRPr>
          </a:p>
        </p:txBody>
      </p:sp>
      <p:sp>
        <p:nvSpPr>
          <p:cNvPr id="20" name="Title 3"/>
          <p:cNvSpPr txBox="1">
            <a:spLocks/>
          </p:cNvSpPr>
          <p:nvPr/>
        </p:nvSpPr>
        <p:spPr>
          <a:xfrm>
            <a:off x="5315162" y="4231476"/>
            <a:ext cx="1491266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5000" b="1" noProof="0" dirty="0" err="1">
                <a:latin typeface="AbcPrint"/>
                <a:ea typeface="+mj-ea"/>
                <a:cs typeface="AbcPrint"/>
              </a:rPr>
              <a:t>l</a:t>
            </a:r>
            <a:endParaRPr kumimoji="0" lang="en-US" sz="15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bcPrint"/>
              <a:ea typeface="+mj-ea"/>
              <a:cs typeface="AbcPrint"/>
            </a:endParaRPr>
          </a:p>
        </p:txBody>
      </p:sp>
      <p:sp>
        <p:nvSpPr>
          <p:cNvPr id="21" name="Title 3"/>
          <p:cNvSpPr txBox="1">
            <a:spLocks/>
          </p:cNvSpPr>
          <p:nvPr/>
        </p:nvSpPr>
        <p:spPr>
          <a:xfrm>
            <a:off x="6827211" y="4228380"/>
            <a:ext cx="1491266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5000" b="1" noProof="0" dirty="0" err="1">
                <a:latin typeface="AbcPrint"/>
                <a:ea typeface="+mj-ea"/>
                <a:cs typeface="AbcPrint"/>
              </a:rPr>
              <a:t>l</a:t>
            </a:r>
            <a:endParaRPr kumimoji="0" lang="en-US" sz="15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bcPrint"/>
              <a:ea typeface="+mj-ea"/>
              <a:cs typeface="AbcPrin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17" grpId="0"/>
      <p:bldP spid="18" grpId="0"/>
      <p:bldP spid="19" grpId="0"/>
      <p:bldP spid="20" grpId="0"/>
      <p:bldP spid="2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-4580" y="121849"/>
            <a:ext cx="9144000" cy="290079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5500" b="1" i="1" dirty="0" smtClean="0">
                <a:latin typeface="AbcPrint"/>
                <a:ea typeface="Wingdings"/>
                <a:cs typeface="AbcPrint"/>
              </a:rPr>
              <a:t>The Bremen Town Musicians</a:t>
            </a:r>
            <a:endParaRPr lang="en-US" sz="5500" b="1" i="1" dirty="0" smtClean="0">
              <a:latin typeface="AbcPrint"/>
              <a:ea typeface="Wingdings"/>
              <a:cs typeface="AbcPrint"/>
            </a:endParaRPr>
          </a:p>
          <a:p>
            <a:pPr algn="ctr"/>
            <a:r>
              <a:rPr lang="en-US" sz="3000" b="1" dirty="0" smtClean="0">
                <a:latin typeface="AbcPrint"/>
                <a:ea typeface="Wingdings"/>
                <a:cs typeface="AbcPrint"/>
              </a:rPr>
              <a:t>Vocabulary Words</a:t>
            </a:r>
          </a:p>
          <a:p>
            <a:pPr algn="ctr"/>
            <a:endParaRPr lang="en-US" sz="3000" b="1" dirty="0">
              <a:latin typeface="AbcPrint"/>
              <a:ea typeface="Wingdings"/>
              <a:cs typeface="AbcPrint"/>
            </a:endParaRPr>
          </a:p>
          <a:p>
            <a:pPr algn="ctr"/>
            <a:endParaRPr lang="en-US" sz="3000" b="1" dirty="0" smtClean="0">
              <a:latin typeface="AbcPrint"/>
              <a:ea typeface="Wingdings"/>
              <a:cs typeface="AbcPrint"/>
            </a:endParaRPr>
          </a:p>
          <a:p>
            <a:r>
              <a:rPr lang="en-US" sz="3750" b="1" dirty="0" err="1" smtClean="0">
                <a:latin typeface="Wingdings"/>
                <a:ea typeface="Wingdings"/>
                <a:cs typeface="Wingdings"/>
              </a:rPr>
              <a:t></a:t>
            </a:r>
            <a:r>
              <a:rPr lang="en-US" sz="3500" b="1" dirty="0" smtClean="0">
                <a:latin typeface="AbcPrint"/>
                <a:cs typeface="AbcPrint"/>
              </a:rPr>
              <a:t> </a:t>
            </a:r>
            <a:r>
              <a:rPr lang="en-US" sz="1750" b="1" dirty="0" smtClean="0">
                <a:latin typeface="AbcPrint"/>
                <a:cs typeface="AbcPrint"/>
              </a:rPr>
              <a:t>Define vocabulary words in order to improve reading comprehension.</a:t>
            </a:r>
            <a:endParaRPr lang="en-US" sz="1750" b="1" dirty="0">
              <a:latin typeface="AbcPrint"/>
              <a:cs typeface="AbcPrint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1" y="3021055"/>
            <a:ext cx="9143999" cy="1588"/>
          </a:xfrm>
          <a:prstGeom prst="line">
            <a:avLst/>
          </a:prstGeom>
          <a:ln w="76200" cap="rnd" cmpd="sng">
            <a:solidFill>
              <a:schemeClr val="tx1"/>
            </a:solidFill>
            <a:prstDash val="sysDot"/>
            <a:rou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84</TotalTime>
  <Words>282</Words>
  <Application>Microsoft Macintosh PowerPoint</Application>
  <PresentationFormat>On-screen Show (4:3)</PresentationFormat>
  <Paragraphs>85</Paragraphs>
  <Slides>15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Slide 1</vt:lpstr>
      <vt:lpstr>sign</vt:lpstr>
      <vt:lpstr>scared</vt:lpstr>
      <vt:lpstr>probably</vt:lpstr>
      <vt:lpstr>pleasant</vt:lpstr>
      <vt:lpstr>people</vt:lpstr>
      <vt:lpstr>bought</vt:lpstr>
      <vt:lpstr>shall</vt:lpstr>
      <vt:lpstr>Slide 9</vt:lpstr>
      <vt:lpstr>mill</vt:lpstr>
      <vt:lpstr>musician</vt:lpstr>
      <vt:lpstr>excitement</vt:lpstr>
      <vt:lpstr>robbers</vt:lpstr>
      <vt:lpstr>monsters</vt:lpstr>
      <vt:lpstr>embarassed</vt:lpstr>
    </vt:vector>
  </TitlesOfParts>
  <Company>Classrooms for the Future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PA Department of Education Classrooms for the Future</dc:creator>
  <cp:lastModifiedBy>PA Department of Education Classrooms for the Future</cp:lastModifiedBy>
  <cp:revision>5</cp:revision>
  <dcterms:created xsi:type="dcterms:W3CDTF">2011-11-14T13:56:10Z</dcterms:created>
  <dcterms:modified xsi:type="dcterms:W3CDTF">2011-11-14T14:03:58Z</dcterms:modified>
</cp:coreProperties>
</file>